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9144000" cy="5715000" type="screen16x10"/>
  <p:notesSz cx="6858000" cy="9144000"/>
  <p:embeddedFontLst>
    <p:embeddedFont>
      <p:font typeface="Avenir" panose="02000503020000020003" pitchFamily="2" charset="0"/>
      <p:regular r:id="rId39"/>
      <p:italic r:id="rId40"/>
    </p:embeddedFont>
    <p:embeddedFont>
      <p:font typeface="Roboto Condensed" panose="020000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 snapToObjects="1">
      <p:cViewPr varScale="1">
        <p:scale>
          <a:sx n="140" d="100"/>
          <a:sy n="140" d="100"/>
        </p:scale>
        <p:origin x="8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9280423682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9280423682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928042368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928042368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928042368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928042368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9280423682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9280423682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280423682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280423682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9280423682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9280423682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9280423682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9280423682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928042368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928042368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280423682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280423682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928042368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928042368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92f5edc8cd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92f5edc8cd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main objectives of this tutorial are to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9280423682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9280423682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9280423682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9280423682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9280423682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9280423682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9280423682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9280423682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9280423682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9280423682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9280423682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9280423682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9280423682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9280423682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280423682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280423682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9280423682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9280423682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9280423682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9280423682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2f5edc8c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2f5edc8c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9280423682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9280423682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9280423682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9280423682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9280423682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9280423682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9280423682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9280423682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9280423682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9280423682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8918e3d1fb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8918e3d1fb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this tutorial, we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Some possible next steps are to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8ae5f7de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8ae5f7de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to all the people that helped!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2fcf3186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2fcf3186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918e3d1fb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918e3d1fb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Have students :yellow_sticky: to a Slack post to track their progress on reading this slide. They should change to :green_sticky: when they’re done reading.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92804236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92804236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245f357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9245f357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280423682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9280423682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28042368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928042368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827306"/>
            <a:ext cx="8520600" cy="2280600"/>
          </a:xfrm>
          <a:prstGeom prst="rect">
            <a:avLst/>
          </a:prstGeom>
        </p:spPr>
        <p:txBody>
          <a:bodyPr spcFirstLastPara="1" wrap="square" lIns="94825" tIns="94825" rIns="94825" bIns="948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233694"/>
            <a:ext cx="8520600" cy="8808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" name="Google Shape;13;p2"/>
          <p:cNvCxnSpPr/>
          <p:nvPr/>
        </p:nvCxnSpPr>
        <p:spPr>
          <a:xfrm rot="10800000" flipH="1">
            <a:off x="311700" y="3148994"/>
            <a:ext cx="4132800" cy="1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rot="10800000" flipH="1">
            <a:off x="4699500" y="3148994"/>
            <a:ext cx="4132800" cy="1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15;p2"/>
          <p:cNvSpPr/>
          <p:nvPr/>
        </p:nvSpPr>
        <p:spPr>
          <a:xfrm>
            <a:off x="4469550" y="3053750"/>
            <a:ext cx="204900" cy="229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29028"/>
            <a:ext cx="8520600" cy="2181600"/>
          </a:xfrm>
          <a:prstGeom prst="rect">
            <a:avLst/>
          </a:prstGeom>
        </p:spPr>
        <p:txBody>
          <a:bodyPr spcFirstLastPara="1" wrap="square" lIns="94825" tIns="94825" rIns="94825" bIns="948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311700" y="3502472"/>
            <a:ext cx="8520600" cy="14454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>
            <a:lvl1pPr marL="457200" lvl="0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17500" algn="ctr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700"/>
              </a:spcBef>
              <a:spcAft>
                <a:spcPts val="17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>
            <a:off x="4047875" y="3325131"/>
            <a:ext cx="1048250" cy="197998"/>
            <a:chOff x="4089900" y="3205575"/>
            <a:chExt cx="1048250" cy="178200"/>
          </a:xfrm>
        </p:grpSpPr>
        <p:sp>
          <p:nvSpPr>
            <p:cNvPr id="20" name="Google Shape;20;p3"/>
            <p:cNvSpPr/>
            <p:nvPr/>
          </p:nvSpPr>
          <p:spPr>
            <a:xfrm>
              <a:off x="4531375" y="3205575"/>
              <a:ext cx="165300" cy="178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4825" tIns="94825" rIns="94825" bIns="948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" name="Google Shape;21;p3"/>
            <p:cNvCxnSpPr/>
            <p:nvPr/>
          </p:nvCxnSpPr>
          <p:spPr>
            <a:xfrm rot="10800000" flipH="1">
              <a:off x="4743050" y="3291225"/>
              <a:ext cx="395100" cy="69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3"/>
            <p:cNvCxnSpPr/>
            <p:nvPr/>
          </p:nvCxnSpPr>
          <p:spPr>
            <a:xfrm rot="10800000" flipH="1">
              <a:off x="4089900" y="3291225"/>
              <a:ext cx="395100" cy="690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71139"/>
            <a:ext cx="8520600" cy="6363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772528"/>
            <a:ext cx="8520600" cy="46878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1750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700"/>
              </a:spcBef>
              <a:spcAft>
                <a:spcPts val="17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" name="Google Shape;27;p4"/>
          <p:cNvCxnSpPr/>
          <p:nvPr/>
        </p:nvCxnSpPr>
        <p:spPr>
          <a:xfrm rot="10800000" flipH="1">
            <a:off x="311700" y="718050"/>
            <a:ext cx="4132800" cy="1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 rot="10800000" flipH="1">
            <a:off x="4699500" y="718050"/>
            <a:ext cx="4132800" cy="1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29;p4"/>
          <p:cNvSpPr/>
          <p:nvPr/>
        </p:nvSpPr>
        <p:spPr>
          <a:xfrm>
            <a:off x="4469550" y="622806"/>
            <a:ext cx="204900" cy="229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71139"/>
            <a:ext cx="8520600" cy="6363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857194"/>
            <a:ext cx="3999900" cy="37959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115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>
              <a:spcBef>
                <a:spcPts val="1700"/>
              </a:spcBef>
              <a:spcAft>
                <a:spcPts val="17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857194"/>
            <a:ext cx="3999900" cy="37959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115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>
              <a:spcBef>
                <a:spcPts val="1700"/>
              </a:spcBef>
              <a:spcAft>
                <a:spcPts val="17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" name="Google Shape;35;p5"/>
          <p:cNvCxnSpPr/>
          <p:nvPr/>
        </p:nvCxnSpPr>
        <p:spPr>
          <a:xfrm rot="10800000" flipH="1">
            <a:off x="311700" y="718050"/>
            <a:ext cx="4132800" cy="1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5"/>
          <p:cNvCxnSpPr/>
          <p:nvPr/>
        </p:nvCxnSpPr>
        <p:spPr>
          <a:xfrm rot="10800000" flipH="1">
            <a:off x="4699500" y="718050"/>
            <a:ext cx="4132800" cy="1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5"/>
          <p:cNvSpPr/>
          <p:nvPr/>
        </p:nvSpPr>
        <p:spPr>
          <a:xfrm>
            <a:off x="4469550" y="622806"/>
            <a:ext cx="204900" cy="229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311700" y="71139"/>
            <a:ext cx="8520600" cy="6363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1" name="Google Shape;41;p6"/>
          <p:cNvCxnSpPr/>
          <p:nvPr/>
        </p:nvCxnSpPr>
        <p:spPr>
          <a:xfrm rot="10800000" flipH="1">
            <a:off x="311700" y="718050"/>
            <a:ext cx="4132800" cy="1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6"/>
          <p:cNvCxnSpPr/>
          <p:nvPr/>
        </p:nvCxnSpPr>
        <p:spPr>
          <a:xfrm rot="10800000" flipH="1">
            <a:off x="4699500" y="718050"/>
            <a:ext cx="4132800" cy="1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43;p6"/>
          <p:cNvSpPr/>
          <p:nvPr/>
        </p:nvSpPr>
        <p:spPr>
          <a:xfrm>
            <a:off x="4469550" y="622806"/>
            <a:ext cx="204900" cy="229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311700" y="109333"/>
            <a:ext cx="2808000" cy="1017900"/>
          </a:xfrm>
          <a:prstGeom prst="rect">
            <a:avLst/>
          </a:prstGeom>
        </p:spPr>
        <p:txBody>
          <a:bodyPr spcFirstLastPara="1" wrap="square" lIns="94825" tIns="94825" rIns="94825" bIns="948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311700" y="1232738"/>
            <a:ext cx="2808000" cy="42828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marL="914400" lvl="1" indent="-31115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>
              <a:spcBef>
                <a:spcPts val="17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>
              <a:spcBef>
                <a:spcPts val="17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>
              <a:spcBef>
                <a:spcPts val="17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>
              <a:spcBef>
                <a:spcPts val="1700"/>
              </a:spcBef>
              <a:spcAft>
                <a:spcPts val="17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490250" y="500167"/>
            <a:ext cx="6367800" cy="45453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1" name="Google Shape;51;p8"/>
          <p:cNvCxnSpPr/>
          <p:nvPr/>
        </p:nvCxnSpPr>
        <p:spPr>
          <a:xfrm>
            <a:off x="6973075" y="66944"/>
            <a:ext cx="6300" cy="5711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52;p8"/>
          <p:cNvSpPr/>
          <p:nvPr/>
        </p:nvSpPr>
        <p:spPr>
          <a:xfrm>
            <a:off x="6873775" y="2742667"/>
            <a:ext cx="204900" cy="2298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>
            <a:off x="4572000" y="-139"/>
            <a:ext cx="4572000" cy="571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265500" y="1370194"/>
            <a:ext cx="4045200" cy="1647000"/>
          </a:xfrm>
          <a:prstGeom prst="rect">
            <a:avLst/>
          </a:prstGeom>
        </p:spPr>
        <p:txBody>
          <a:bodyPr spcFirstLastPara="1" wrap="square" lIns="94825" tIns="94825" rIns="94825" bIns="948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65500" y="3114528"/>
            <a:ext cx="4045200" cy="13722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939500" y="804528"/>
            <a:ext cx="3837000" cy="41058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1750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7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7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7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700"/>
              </a:spcBef>
              <a:spcAft>
                <a:spcPts val="17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9" name="Google Shape;59;p9"/>
          <p:cNvCxnSpPr/>
          <p:nvPr/>
        </p:nvCxnSpPr>
        <p:spPr>
          <a:xfrm>
            <a:off x="4572000" y="11667"/>
            <a:ext cx="6300" cy="5711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9"/>
          <p:cNvSpPr/>
          <p:nvPr/>
        </p:nvSpPr>
        <p:spPr>
          <a:xfrm>
            <a:off x="4471125" y="5350694"/>
            <a:ext cx="204900" cy="2298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9"/>
          <p:cNvSpPr/>
          <p:nvPr/>
        </p:nvSpPr>
        <p:spPr>
          <a:xfrm>
            <a:off x="4471125" y="4939458"/>
            <a:ext cx="204900" cy="2298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4471125" y="4528222"/>
            <a:ext cx="204900" cy="2298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Condensed"/>
              <a:buNone/>
              <a:defRPr sz="1600"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ldNum" idx="12"/>
          </p:nvPr>
        </p:nvSpPr>
        <p:spPr>
          <a:xfrm>
            <a:off x="8472458" y="5435352"/>
            <a:ext cx="5487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6" name="Google Shape;66;p10"/>
          <p:cNvCxnSpPr/>
          <p:nvPr/>
        </p:nvCxnSpPr>
        <p:spPr>
          <a:xfrm rot="10800000" flipH="1">
            <a:off x="311700" y="5265661"/>
            <a:ext cx="4132800" cy="1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10"/>
          <p:cNvCxnSpPr/>
          <p:nvPr/>
        </p:nvCxnSpPr>
        <p:spPr>
          <a:xfrm rot="10800000" flipH="1">
            <a:off x="4699500" y="5265661"/>
            <a:ext cx="4132800" cy="11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Google Shape;68;p10"/>
          <p:cNvSpPr/>
          <p:nvPr/>
        </p:nvSpPr>
        <p:spPr>
          <a:xfrm>
            <a:off x="4469550" y="5170417"/>
            <a:ext cx="204900" cy="229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71139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25" tIns="94825" rIns="94825" bIns="948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venir"/>
              <a:buNone/>
              <a:defRPr sz="29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venir"/>
              <a:buNone/>
              <a:defRPr sz="29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venir"/>
              <a:buNone/>
              <a:defRPr sz="29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venir"/>
              <a:buNone/>
              <a:defRPr sz="29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venir"/>
              <a:buNone/>
              <a:defRPr sz="29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venir"/>
              <a:buNone/>
              <a:defRPr sz="29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venir"/>
              <a:buNone/>
              <a:defRPr sz="29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venir"/>
              <a:buNone/>
              <a:defRPr sz="29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venir"/>
              <a:buNone/>
              <a:defRPr sz="29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772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25" tIns="94825" rIns="94825" bIns="94825" anchor="t" anchorCtr="0">
            <a:noAutofit/>
          </a:bodyPr>
          <a:lstStyle>
            <a:lvl1pPr marL="457200" lvl="0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venir"/>
              <a:buChar char="●"/>
              <a:defRPr sz="19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1750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venir"/>
              <a:buChar char="○"/>
              <a:defRPr sz="14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1750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venir"/>
              <a:buChar char="■"/>
              <a:defRPr sz="14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1750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venir"/>
              <a:buChar char="●"/>
              <a:defRPr sz="14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1750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venir"/>
              <a:buChar char="○"/>
              <a:defRPr sz="14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1750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venir"/>
              <a:buChar char="■"/>
              <a:defRPr sz="14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lvl="6" indent="-31750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venir"/>
              <a:buChar char="●"/>
              <a:defRPr sz="14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lvl="7" indent="-317500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venir"/>
              <a:buChar char="○"/>
              <a:defRPr sz="14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lvl="8" indent="-317500">
              <a:lnSpc>
                <a:spcPct val="115000"/>
              </a:lnSpc>
              <a:spcBef>
                <a:spcPts val="1700"/>
              </a:spcBef>
              <a:spcAft>
                <a:spcPts val="1700"/>
              </a:spcAft>
              <a:buClr>
                <a:schemeClr val="dk2"/>
              </a:buClr>
              <a:buSzPts val="1400"/>
              <a:buFont typeface="Avenir"/>
              <a:buChar char="■"/>
              <a:defRPr sz="14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5181352"/>
            <a:ext cx="5487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825" tIns="94825" rIns="94825" bIns="94825" anchor="ctr" anchorCtr="0">
            <a:noAutofit/>
          </a:bodyPr>
          <a:lstStyle>
            <a:lvl1pPr lvl="0" algn="r">
              <a:buNone/>
              <a:defRPr sz="1100">
                <a:solidFill>
                  <a:schemeClr val="dk2"/>
                </a:solidFill>
              </a:defRPr>
            </a:lvl1pPr>
            <a:lvl2pPr lvl="1" algn="r">
              <a:buNone/>
              <a:defRPr sz="1100">
                <a:solidFill>
                  <a:schemeClr val="dk2"/>
                </a:solidFill>
              </a:defRPr>
            </a:lvl2pPr>
            <a:lvl3pPr lvl="2" algn="r">
              <a:buNone/>
              <a:defRPr sz="1100">
                <a:solidFill>
                  <a:schemeClr val="dk2"/>
                </a:solidFill>
              </a:defRPr>
            </a:lvl3pPr>
            <a:lvl4pPr lvl="3" algn="r">
              <a:buNone/>
              <a:defRPr sz="1100">
                <a:solidFill>
                  <a:schemeClr val="dk2"/>
                </a:solidFill>
              </a:defRPr>
            </a:lvl4pPr>
            <a:lvl5pPr lvl="4" algn="r">
              <a:buNone/>
              <a:defRPr sz="1100">
                <a:solidFill>
                  <a:schemeClr val="dk2"/>
                </a:solidFill>
              </a:defRPr>
            </a:lvl5pPr>
            <a:lvl6pPr lvl="5" algn="r">
              <a:buNone/>
              <a:defRPr sz="1100">
                <a:solidFill>
                  <a:schemeClr val="dk2"/>
                </a:solidFill>
              </a:defRPr>
            </a:lvl6pPr>
            <a:lvl7pPr lvl="6" algn="r">
              <a:buNone/>
              <a:defRPr sz="1100">
                <a:solidFill>
                  <a:schemeClr val="dk2"/>
                </a:solidFill>
              </a:defRPr>
            </a:lvl7pPr>
            <a:lvl8pPr lvl="7" algn="r">
              <a:buNone/>
              <a:defRPr sz="1100">
                <a:solidFill>
                  <a:schemeClr val="dk2"/>
                </a:solidFill>
              </a:defRPr>
            </a:lvl8pPr>
            <a:lvl9pPr lvl="8" algn="r">
              <a:buNone/>
              <a:defRPr sz="11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ctrTitle"/>
          </p:nvPr>
        </p:nvSpPr>
        <p:spPr>
          <a:xfrm>
            <a:off x="311708" y="827306"/>
            <a:ext cx="8520600" cy="2280600"/>
          </a:xfrm>
          <a:prstGeom prst="rect">
            <a:avLst/>
          </a:prstGeom>
        </p:spPr>
        <p:txBody>
          <a:bodyPr spcFirstLastPara="1" wrap="square" lIns="94825" tIns="94825" rIns="94825" bIns="948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Prepare Jupyter and Git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1"/>
          </p:nvPr>
        </p:nvSpPr>
        <p:spPr>
          <a:xfrm>
            <a:off x="311700" y="3233694"/>
            <a:ext cx="8520600" cy="8808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1" name="Google Shape;81;p13"/>
          <p:cNvSpPr/>
          <p:nvPr/>
        </p:nvSpPr>
        <p:spPr>
          <a:xfrm>
            <a:off x="4469550" y="3053750"/>
            <a:ext cx="204900" cy="2298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2" name="Google Shape;8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5706" y="5161737"/>
            <a:ext cx="1579418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004" y="5161717"/>
            <a:ext cx="173736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3"/>
          <p:cNvPicPr preferRelativeResize="0"/>
          <p:nvPr/>
        </p:nvPicPr>
        <p:blipFill rotWithShape="1">
          <a:blip r:embed="rId5">
            <a:alphaModFix/>
          </a:blip>
          <a:srcRect r="49282"/>
          <a:stretch/>
        </p:blipFill>
        <p:spPr>
          <a:xfrm>
            <a:off x="5957886" y="5161725"/>
            <a:ext cx="1628752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 rotWithShape="1">
          <a:blip r:embed="rId6">
            <a:alphaModFix/>
          </a:blip>
          <a:srcRect l="12137" t="29487" r="11039" b="31358"/>
          <a:stretch/>
        </p:blipFill>
        <p:spPr>
          <a:xfrm>
            <a:off x="3694466" y="5161715"/>
            <a:ext cx="2164078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85981" y="5161725"/>
            <a:ext cx="1315617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775" y="247358"/>
            <a:ext cx="6094451" cy="4539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/>
        </p:nvSpPr>
        <p:spPr>
          <a:xfrm>
            <a:off x="1631250" y="613325"/>
            <a:ext cx="5792700" cy="39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 default interactive shell is now zsh.</a:t>
            </a:r>
            <a:endParaRPr sz="12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 update your account to use zsh, please run `chsh -s /bin/zsh`.</a:t>
            </a:r>
            <a:endParaRPr sz="12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For more details, please visit https://support.apple.com/kb/HT208050.</a:t>
            </a:r>
            <a:endParaRPr sz="12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(base) </a:t>
            </a:r>
            <a:r>
              <a:rPr lang="en" sz="1200">
                <a:solidFill>
                  <a:srgbClr val="00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[~]</a:t>
            </a:r>
            <a:r>
              <a:rPr lang="en" sz="12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" sz="1200">
                <a:solidFill>
                  <a:srgbClr val="FF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jupyter notebook</a:t>
            </a:r>
            <a:endParaRPr sz="1200">
              <a:solidFill>
                <a:srgbClr val="FF0000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[I 10:02:43.536 NotebookApp]</a:t>
            </a:r>
            <a:r>
              <a:rPr lang="en" sz="12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Serving notebooks from local directory: /Users/cmdb</a:t>
            </a:r>
            <a:endParaRPr sz="12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[I 10:02:43.536 NotebookApp]</a:t>
            </a: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The Jupyter Notebook is running at: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[I 10:02:43.536 NotebookApp]</a:t>
            </a: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http://localhost:8888/?token=99ccae2f3935d55d26154b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bc34107a0d35a22ebb1bbedde5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[I 10:02:43.536 NotebookApp]</a:t>
            </a: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  or http://127.0.0.1:8888/?token=99ccae2f3935d55d26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154bbc34107a0d35a22ebb1bbedde5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[I 10:02:43.536 NotebookApp]</a:t>
            </a: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Use Control-C to stop this server and shut down all kernels (twice to skip confirmation).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[C 10:02:43.541 NotebookApp] 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   To access the notebook, open this file in a browser: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         file://Users/cmdb/Library/Jupyter/runtime/nbserver-4322-open.html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   Or copy and paste one of these URLs: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         http://localhost:8888/?token=99ccae2f3935d55d26154bbc34107a0d35a22ebb1bb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edde5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    or http://127.0.0.1:8888/?token=99ccae2f3935d55d26154bbc34107a0d35a22ebb1bb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edde5</a:t>
            </a: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63" name="Google Shape;163;p22"/>
          <p:cNvSpPr/>
          <p:nvPr/>
        </p:nvSpPr>
        <p:spPr>
          <a:xfrm rot="10800000" flipH="1">
            <a:off x="1631175" y="3715625"/>
            <a:ext cx="5823900" cy="4824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>
            <a:spLocks noGrp="1"/>
          </p:cNvSpPr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Jupyter Terminal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0" name="Google Shape;1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5"/>
          <p:cNvSpPr/>
          <p:nvPr/>
        </p:nvSpPr>
        <p:spPr>
          <a:xfrm rot="10800000" flipH="1">
            <a:off x="6926896" y="703879"/>
            <a:ext cx="525300" cy="324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6"/>
          <p:cNvSpPr/>
          <p:nvPr/>
        </p:nvSpPr>
        <p:spPr>
          <a:xfrm rot="10800000" flipH="1">
            <a:off x="6094331" y="1885925"/>
            <a:ext cx="1337100" cy="324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4" name="Google Shape;1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0" name="Google Shape;20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/>
          <p:nvPr/>
        </p:nvSpPr>
        <p:spPr>
          <a:xfrm>
            <a:off x="1573225" y="484525"/>
            <a:ext cx="5890500" cy="44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The default interactive shell is now zsh.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To update your account to use zsh, please run `chsh -s /bin/zsh`.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For more details, please visit https://support.apple.com/kb/HT208050.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7" name="Google Shape;20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9"/>
          <p:cNvSpPr txBox="1"/>
          <p:nvPr/>
        </p:nvSpPr>
        <p:spPr>
          <a:xfrm>
            <a:off x="1573225" y="484525"/>
            <a:ext cx="5890500" cy="44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The default interactive shell is now zsh.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To update your account to use zsh, please run `chsh -s /bin/zsh`.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For more details, please visit https://support.apple.com/kb/HT208050.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▊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4" name="Google Shape;21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0"/>
          <p:cNvSpPr txBox="1"/>
          <p:nvPr/>
        </p:nvSpPr>
        <p:spPr>
          <a:xfrm>
            <a:off x="1573225" y="484525"/>
            <a:ext cx="5890500" cy="44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The default interactive shell is now zsh.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To update your account to use zsh, please run `chsh -s /bin/zsh`.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For more details, please visit https://support.apple.com/kb/HT208050.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pwd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/Users/cmdb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▊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>
            <a:spLocks noGrp="1"/>
          </p:cNvSpPr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clone qbb2020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71139"/>
            <a:ext cx="8520600" cy="6363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Objectives</a:t>
            </a:r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311700" y="772528"/>
            <a:ext cx="8520600" cy="46878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/>
              <a:t>Start Jupyter</a:t>
            </a:r>
            <a:endParaRPr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/>
              <a:t>Open a Jupyter Terminal</a:t>
            </a:r>
            <a:endParaRPr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/>
              <a:t>git clone qbb2020</a:t>
            </a:r>
            <a:endParaRPr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/>
              <a:t>git clone qbb2020-answers</a:t>
            </a:r>
            <a:endParaRPr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/>
              <a:t>Create a notebook in day1-morning</a:t>
            </a:r>
            <a:endParaRPr/>
          </a:p>
          <a:p>
            <a:pPr marL="0" lvl="0" indent="0" algn="l" rtl="0">
              <a:spcBef>
                <a:spcPts val="1700"/>
              </a:spcBef>
              <a:spcAft>
                <a:spcPts val="17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6" name="Google Shape;22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2"/>
          <p:cNvSpPr txBox="1"/>
          <p:nvPr/>
        </p:nvSpPr>
        <p:spPr>
          <a:xfrm>
            <a:off x="1573225" y="484525"/>
            <a:ext cx="5890500" cy="44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The default interactive shell is now zsh.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To update your account to use zsh, please run `chsh -s /bin/zsh`.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For more details, please visit https://support.apple.com/kb/HT208050.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pwd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/Users/cmdb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git clone https://github.com/bxlab/qbb2020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Cloning into 'qbb2020'...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Enumerating objects: 9,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Counting objects: 100% (9/9),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Compressing objects: 100% (9/9),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Total 469 (delta 0), reused 8 (delta 0), pack-reused 460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Receiving objects: 100% (469/469), 8.88 MiB | 3.32 MiB/s,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Resolving deltas: 100% (240/240),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▊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3" name="Google Shape;23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3"/>
          <p:cNvSpPr txBox="1"/>
          <p:nvPr/>
        </p:nvSpPr>
        <p:spPr>
          <a:xfrm>
            <a:off x="1573225" y="484525"/>
            <a:ext cx="5890500" cy="44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The default interactive shell is now zsh.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To update your account to use zsh, please run `chsh -s /bin/zsh`.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For more details, please visit https://support.apple.com/kb/HT208050.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pwd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/Users/cmdb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git clone https://github.com/bxlab/qbb2020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Cloning into 'qbb2020'...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Enumerating objects: 9,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Counting objects: 100% (9/9),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Compressing objects: 100% (9/9),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Total 469 (delta 0), reused 8 (delta 0), pack-reused 460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Receiving objects: 100% (469/469), 8.88 MiB | 3.32 MiB/s,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Resolving deltas: 100% (240/240),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ls qbb2020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README.md               data                    resources_for_prep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binder                  prep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▊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>
            <a:spLocks noGrp="1"/>
          </p:cNvSpPr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clone qbb2020-answers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5" name="Google Shape;24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5"/>
          <p:cNvSpPr txBox="1"/>
          <p:nvPr/>
        </p:nvSpPr>
        <p:spPr>
          <a:xfrm>
            <a:off x="1573225" y="484525"/>
            <a:ext cx="5890500" cy="44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The default interactive shell is now zsh.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To update your account to use zsh, please run `chsh -s /bin/zsh`.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For more details, please visit https://support.apple.com/kb/HT208050.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pwd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/Users/cmdb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git clone https://github.com/bxlab/qbb2020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Cloning into 'qbb2020'...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Enumerating objects: 9,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Counting objects: 100% (9/9),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Compressing objects: 100% (9/9),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Total 469 (delta 0), reused 8 (delta 0), pack-reused 460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Receiving objects: 100% (469/469), 8.88 MiB | 3.32 MiB/s,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Resolving deltas: 100% (240/240),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ls qbb2020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README.md               data                    resources_for_prep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binder                  prep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git clone https://github.com/</a:t>
            </a:r>
            <a:r>
              <a:rPr lang="en" sz="1000" b="1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username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/qbb2020-answers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Cloning into 'qbb2020-answers'...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Enumerating objects: 6,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Counting objects: 100% (6/6),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Compressing objects: 100% (3/3),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Total 6 (delta 0), reused 0 (delta 0), pack-reused 0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Unpacking objects: 100% (6/6), 1.23 KiB | 252.00 KiB/s,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▊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6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2" name="Google Shape;25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6"/>
          <p:cNvSpPr txBox="1"/>
          <p:nvPr/>
        </p:nvSpPr>
        <p:spPr>
          <a:xfrm>
            <a:off x="1573225" y="484525"/>
            <a:ext cx="5890500" cy="4432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The default interactive shell is now zsh.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To update your account to use zsh, please run `chsh -s /bin/zsh`.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For more details, please visit https://support.apple.com/kb/HT208050.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pwd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/Users/cmdb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git clone https://github.com/bxlab/qbb2020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Cloning into 'qbb2020'...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Enumerating objects: 9,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Counting objects: 100% (9/9),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Compressing objects: 100% (9/9),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Total 469 (delta 0), reused 8 (delta 0), pack-reused 460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Receiving objects: 100% (469/469), 8.88 MiB | 3.32 MiB/s,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Resolving deltas: 100% (240/240),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ls qbb2020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README.md               data                    resources_for_prep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binder                  prep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git clone https://github.com/username/qbb2020-answers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Cloning into 'qbb2020-answers'...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Enumerating objects: 6,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Counting objects: 100% (6/6),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Compressing objects: 100% (3/3),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remote: Total 6 (delta 0), reused 0 (delta 0), pack-reused 0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Unpacking objects: 100% (6/6), 1.23 KiB | 252.00 KiB/s, done.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ls qbb2020-answers</a:t>
            </a:r>
            <a:endParaRPr sz="10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README.md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(base) </a:t>
            </a:r>
            <a:r>
              <a:rPr lang="en" sz="1000" b="1">
                <a:solidFill>
                  <a:srgbClr val="00FFFF"/>
                </a:solidFill>
                <a:latin typeface="Courier New"/>
                <a:ea typeface="Courier New"/>
                <a:cs typeface="Courier New"/>
                <a:sym typeface="Courier New"/>
              </a:rPr>
              <a:t>[~]</a:t>
            </a:r>
            <a:r>
              <a:rPr lang="en" sz="1000" b="1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▊</a:t>
            </a: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7"/>
          <p:cNvSpPr txBox="1">
            <a:spLocks noGrp="1"/>
          </p:cNvSpPr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Notebook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8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4" name="Google Shape;26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8"/>
          <p:cNvSpPr/>
          <p:nvPr/>
        </p:nvSpPr>
        <p:spPr>
          <a:xfrm rot="10800000" flipH="1">
            <a:off x="1951979" y="4648550"/>
            <a:ext cx="1018500" cy="324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9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1" name="Google Shape;2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9"/>
          <p:cNvSpPr/>
          <p:nvPr/>
        </p:nvSpPr>
        <p:spPr>
          <a:xfrm rot="10800000" flipH="1">
            <a:off x="6926896" y="703879"/>
            <a:ext cx="525300" cy="324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0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8" name="Google Shape;27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0"/>
          <p:cNvSpPr/>
          <p:nvPr/>
        </p:nvSpPr>
        <p:spPr>
          <a:xfrm rot="10800000" flipH="1">
            <a:off x="6088706" y="1684200"/>
            <a:ext cx="1342800" cy="324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1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5" name="Google Shape;28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1"/>
          <p:cNvSpPr/>
          <p:nvPr/>
        </p:nvSpPr>
        <p:spPr>
          <a:xfrm rot="10800000" flipH="1">
            <a:off x="1633327" y="1464500"/>
            <a:ext cx="309300" cy="324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41"/>
          <p:cNvSpPr/>
          <p:nvPr/>
        </p:nvSpPr>
        <p:spPr>
          <a:xfrm rot="10800000" flipH="1">
            <a:off x="1525321" y="702104"/>
            <a:ext cx="525300" cy="324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9850" y="3857205"/>
            <a:ext cx="1002900" cy="100094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311700" y="105539"/>
            <a:ext cx="8520600" cy="6363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Avenir"/>
                <a:ea typeface="Avenir"/>
                <a:cs typeface="Avenir"/>
                <a:sym typeface="Avenir"/>
              </a:rPr>
              <a:t>Live-Coding Session: Expectations and Guidelines</a:t>
            </a:r>
            <a:endParaRPr>
              <a:solidFill>
                <a:srgbClr val="07376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215950" y="787972"/>
            <a:ext cx="8363400" cy="17142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Please </a:t>
            </a:r>
            <a:r>
              <a:rPr lang="en" sz="1600" b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mute yourself</a:t>
            </a:r>
            <a:r>
              <a:rPr lang="en" sz="1600">
                <a:latin typeface="Avenir"/>
                <a:ea typeface="Avenir"/>
                <a:cs typeface="Avenir"/>
                <a:sym typeface="Avenir"/>
              </a:rPr>
              <a:t> unless you’re talking</a:t>
            </a:r>
            <a:endParaRPr sz="16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Join breakout rooms when asked, and </a:t>
            </a:r>
            <a:r>
              <a:rPr lang="en" sz="1600" b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video while in the room</a:t>
            </a:r>
            <a:r>
              <a:rPr lang="en" sz="1600">
                <a:latin typeface="Avenir"/>
                <a:ea typeface="Avenir"/>
                <a:cs typeface="Avenir"/>
                <a:sym typeface="Avenir"/>
              </a:rPr>
              <a:t> if you can</a:t>
            </a:r>
            <a:endParaRPr sz="16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venir"/>
              <a:buChar char="●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TAs and other instructors will monitor Slack during this session</a:t>
            </a:r>
            <a:endParaRPr sz="1600">
              <a:latin typeface="Avenir"/>
              <a:ea typeface="Avenir"/>
              <a:cs typeface="Avenir"/>
              <a:sym typeface="Avenir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latin typeface="Avenir"/>
                <a:ea typeface="Avenir"/>
                <a:cs typeface="Avenir"/>
                <a:sym typeface="Avenir"/>
              </a:rPr>
              <a:t>If your code isn’t working or if you have questions, </a:t>
            </a:r>
            <a:r>
              <a:rPr lang="en" sz="1600" b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post in </a:t>
            </a:r>
            <a:r>
              <a:rPr lang="en" sz="1600" b="1">
                <a:solidFill>
                  <a:srgbClr val="C7254E"/>
                </a:solidFill>
                <a:highlight>
                  <a:srgbClr val="F9F2F4"/>
                </a:highlight>
                <a:latin typeface="Avenir"/>
                <a:ea typeface="Avenir"/>
                <a:cs typeface="Avenir"/>
                <a:sym typeface="Avenir"/>
              </a:rPr>
              <a:t>#questions_2020</a:t>
            </a:r>
            <a:r>
              <a:rPr lang="en" sz="1600">
                <a:latin typeface="Avenir"/>
                <a:ea typeface="Avenir"/>
                <a:cs typeface="Avenir"/>
                <a:sym typeface="Avenir"/>
              </a:rPr>
              <a:t> or </a:t>
            </a:r>
            <a:r>
              <a:rPr lang="en" sz="1600" b="1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DM the Triage TA</a:t>
            </a:r>
            <a:endParaRPr sz="1600" b="1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160888" y="4136547"/>
            <a:ext cx="2267700" cy="44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Triage TA: </a:t>
            </a:r>
            <a:r>
              <a:rPr lang="en" sz="1600" b="1">
                <a:latin typeface="Avenir"/>
                <a:ea typeface="Avenir"/>
                <a:cs typeface="Avenir"/>
                <a:sym typeface="Avenir"/>
              </a:rPr>
              <a:t>Kate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101" name="Google Shape;101;p15"/>
          <p:cNvGrpSpPr/>
          <p:nvPr/>
        </p:nvGrpSpPr>
        <p:grpSpPr>
          <a:xfrm>
            <a:off x="-486500" y="4977464"/>
            <a:ext cx="4433500" cy="442329"/>
            <a:chOff x="-224125" y="4533275"/>
            <a:chExt cx="4433500" cy="398100"/>
          </a:xfrm>
        </p:grpSpPr>
        <p:sp>
          <p:nvSpPr>
            <p:cNvPr id="102" name="Google Shape;102;p15"/>
            <p:cNvSpPr txBox="1"/>
            <p:nvPr/>
          </p:nvSpPr>
          <p:spPr>
            <a:xfrm>
              <a:off x="-224125" y="4533275"/>
              <a:ext cx="3992100" cy="39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2"/>
                  </a:solidFill>
                  <a:latin typeface="Avenir"/>
                  <a:ea typeface="Avenir"/>
                  <a:cs typeface="Avenir"/>
                  <a:sym typeface="Avenir"/>
                </a:rPr>
                <a:t>Recommended window config</a:t>
              </a:r>
              <a:endParaRPr sz="1600" b="1"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3822675" y="4630025"/>
              <a:ext cx="386700" cy="2046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00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104" name="Google Shape;104;p15"/>
          <p:cNvSpPr txBox="1"/>
          <p:nvPr/>
        </p:nvSpPr>
        <p:spPr>
          <a:xfrm>
            <a:off x="215950" y="2196944"/>
            <a:ext cx="4194600" cy="16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I will pause periodically to invite questions, let you catch up, and ask you to </a:t>
            </a:r>
            <a:r>
              <a:rPr lang="en" sz="1600" b="1">
                <a:latin typeface="Avenir"/>
                <a:ea typeface="Avenir"/>
                <a:cs typeface="Avenir"/>
                <a:sym typeface="Avenir"/>
              </a:rPr>
              <a:t>react to Slack check-ins</a:t>
            </a:r>
            <a:endParaRPr sz="1600" b="1">
              <a:latin typeface="Avenir"/>
              <a:ea typeface="Avenir"/>
              <a:cs typeface="Avenir"/>
              <a:sym typeface="Avenir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This session will be </a:t>
            </a:r>
            <a:r>
              <a:rPr lang="en" sz="1600" b="1">
                <a:latin typeface="Avenir"/>
                <a:ea typeface="Avenir"/>
                <a:cs typeface="Avenir"/>
                <a:sym typeface="Avenir"/>
              </a:rPr>
              <a:t>recorded</a:t>
            </a:r>
            <a:r>
              <a:rPr lang="en" sz="160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 and posted on </a:t>
            </a:r>
            <a:r>
              <a:rPr lang="en" sz="1600" u="sng">
                <a:solidFill>
                  <a:srgbClr val="0000FF"/>
                </a:solidFill>
                <a:latin typeface="Avenir"/>
                <a:ea typeface="Avenir"/>
                <a:cs typeface="Avenir"/>
                <a:sym typeface="Avenir"/>
              </a:rPr>
              <a:t>OneDrive</a:t>
            </a:r>
            <a:endParaRPr u="sng">
              <a:solidFill>
                <a:srgbClr val="0000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6200" y="2272475"/>
            <a:ext cx="4925996" cy="3085352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6" name="Google Shape;10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94750" y="5979426"/>
            <a:ext cx="1002925" cy="1000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00600" y="5978150"/>
            <a:ext cx="1002925" cy="100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7665" y="5980112"/>
            <a:ext cx="1002935" cy="100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2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3" name="Google Shape;29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3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9" name="Google Shape;29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3"/>
          <p:cNvSpPr/>
          <p:nvPr/>
        </p:nvSpPr>
        <p:spPr>
          <a:xfrm rot="10800000" flipH="1">
            <a:off x="2007599" y="1464500"/>
            <a:ext cx="819000" cy="324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4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6" name="Google Shape;30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4"/>
          <p:cNvSpPr/>
          <p:nvPr/>
        </p:nvSpPr>
        <p:spPr>
          <a:xfrm rot="10800000" flipH="1">
            <a:off x="6926896" y="703879"/>
            <a:ext cx="525300" cy="324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5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3" name="Google Shape;31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45"/>
          <p:cNvSpPr/>
          <p:nvPr/>
        </p:nvSpPr>
        <p:spPr>
          <a:xfrm rot="10800000" flipH="1">
            <a:off x="6088706" y="1064325"/>
            <a:ext cx="1332600" cy="3240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6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0" name="Google Shape;32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188" y="0"/>
            <a:ext cx="7699634" cy="497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7"/>
          <p:cNvSpPr txBox="1">
            <a:spLocks noGrp="1"/>
          </p:cNvSpPr>
          <p:nvPr>
            <p:ph type="body" idx="1"/>
          </p:nvPr>
        </p:nvSpPr>
        <p:spPr>
          <a:xfrm>
            <a:off x="311700" y="772528"/>
            <a:ext cx="8520600" cy="46878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/>
              <a:t>Start Jupyter</a:t>
            </a:r>
            <a:endParaRPr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/>
              <a:t>Open a Jupyter Terminal</a:t>
            </a:r>
            <a:endParaRPr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/>
              <a:t>git clone qbb2020</a:t>
            </a:r>
            <a:endParaRPr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/>
              <a:t>git clone qbb2020-answers</a:t>
            </a:r>
            <a:endParaRPr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/>
              <a:t>Create a notebook in day1-morning</a:t>
            </a:r>
            <a:endParaRPr/>
          </a:p>
        </p:txBody>
      </p:sp>
      <p:sp>
        <p:nvSpPr>
          <p:cNvPr id="326" name="Google Shape;326;p47"/>
          <p:cNvSpPr txBox="1">
            <a:spLocks noGrp="1"/>
          </p:cNvSpPr>
          <p:nvPr>
            <p:ph type="title"/>
          </p:nvPr>
        </p:nvSpPr>
        <p:spPr>
          <a:xfrm>
            <a:off x="311700" y="71139"/>
            <a:ext cx="8520600" cy="6363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8"/>
          <p:cNvSpPr txBox="1">
            <a:spLocks noGrp="1"/>
          </p:cNvSpPr>
          <p:nvPr>
            <p:ph type="title"/>
          </p:nvPr>
        </p:nvSpPr>
        <p:spPr>
          <a:xfrm>
            <a:off x="311700" y="71139"/>
            <a:ext cx="8520600" cy="6363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Contributions</a:t>
            </a:r>
            <a:endParaRPr/>
          </a:p>
        </p:txBody>
      </p:sp>
      <p:sp>
        <p:nvSpPr>
          <p:cNvPr id="332" name="Google Shape;332;p48"/>
          <p:cNvSpPr txBox="1">
            <a:spLocks noGrp="1"/>
          </p:cNvSpPr>
          <p:nvPr>
            <p:ph type="body" idx="1"/>
          </p:nvPr>
        </p:nvSpPr>
        <p:spPr>
          <a:xfrm>
            <a:off x="311700" y="772528"/>
            <a:ext cx="8520600" cy="46878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/>
              <a:t>Frederick Tan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863" y="340975"/>
            <a:ext cx="8056275" cy="4182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/>
          <p:nvPr/>
        </p:nvSpPr>
        <p:spPr>
          <a:xfrm rot="10800000" flipH="1">
            <a:off x="3651492" y="2814721"/>
            <a:ext cx="536100" cy="371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 rot="10800000" flipH="1">
            <a:off x="5760286" y="2814721"/>
            <a:ext cx="536100" cy="3717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7" name="Google Shape;117;p16"/>
          <p:cNvCxnSpPr/>
          <p:nvPr/>
        </p:nvCxnSpPr>
        <p:spPr>
          <a:xfrm>
            <a:off x="297200" y="3695221"/>
            <a:ext cx="584100" cy="600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18" name="Google Shape;118;p16"/>
          <p:cNvCxnSpPr/>
          <p:nvPr/>
        </p:nvCxnSpPr>
        <p:spPr>
          <a:xfrm>
            <a:off x="297200" y="1535924"/>
            <a:ext cx="584100" cy="600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>
            <a:spLocks noGrp="1"/>
          </p:cNvSpPr>
          <p:nvPr>
            <p:ph type="title"/>
          </p:nvPr>
        </p:nvSpPr>
        <p:spPr>
          <a:xfrm>
            <a:off x="311700" y="71139"/>
            <a:ext cx="8520600" cy="6363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Asking Questions in Live-Coding Sessions</a:t>
            </a:r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body" idx="1"/>
          </p:nvPr>
        </p:nvSpPr>
        <p:spPr>
          <a:xfrm>
            <a:off x="77850" y="845725"/>
            <a:ext cx="8988300" cy="4673400"/>
          </a:xfrm>
          <a:prstGeom prst="rect">
            <a:avLst/>
          </a:prstGeom>
        </p:spPr>
        <p:txBody>
          <a:bodyPr spcFirstLastPara="1" wrap="square" lIns="94825" tIns="94825" rIns="94825" bIns="948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500"/>
              <a:buChar char="●"/>
            </a:pP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During </a:t>
            </a:r>
            <a:r>
              <a:rPr lang="en" sz="1500" b="1">
                <a:solidFill>
                  <a:srgbClr val="2C3E50"/>
                </a:solidFill>
                <a:highlight>
                  <a:srgbClr val="FFFFFF"/>
                </a:highlight>
              </a:rPr>
              <a:t>interactive/ live-coding sessions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, the </a:t>
            </a:r>
            <a:r>
              <a:rPr lang="en" sz="1500" b="1">
                <a:solidFill>
                  <a:srgbClr val="2C3E50"/>
                </a:solidFill>
                <a:highlight>
                  <a:srgbClr val="FFFFFF"/>
                </a:highlight>
              </a:rPr>
              <a:t>Triage TA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 is responsible for managing questions.</a:t>
            </a:r>
            <a:endParaRPr sz="15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500"/>
              <a:buChar char="●"/>
            </a:pP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Throughout the session, </a:t>
            </a:r>
            <a:r>
              <a:rPr lang="en" sz="1500" b="1">
                <a:solidFill>
                  <a:srgbClr val="2C3E50"/>
                </a:solidFill>
                <a:highlight>
                  <a:srgbClr val="FFFFFF"/>
                </a:highlight>
              </a:rPr>
              <a:t>keep the </a:t>
            </a:r>
            <a:r>
              <a:rPr lang="en" sz="1500" b="1">
                <a:solidFill>
                  <a:srgbClr val="C7254E"/>
                </a:solidFill>
                <a:highlight>
                  <a:srgbClr val="F9F2F4"/>
                </a:highlight>
              </a:rPr>
              <a:t>#questions_2020</a:t>
            </a:r>
            <a:r>
              <a:rPr lang="en" sz="1500" b="1">
                <a:solidFill>
                  <a:srgbClr val="2C3E50"/>
                </a:solidFill>
                <a:highlight>
                  <a:srgbClr val="FFFFFF"/>
                </a:highlight>
              </a:rPr>
              <a:t> Slack channel open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.</a:t>
            </a:r>
            <a:endParaRPr sz="15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500"/>
              <a:buFont typeface="Arial"/>
              <a:buChar char="○"/>
            </a:pP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If your question has already been posted by someone else and has not yet been answered, add a </a:t>
            </a:r>
            <a:r>
              <a:rPr lang="en" sz="1500" b="1">
                <a:solidFill>
                  <a:srgbClr val="FF00FF"/>
                </a:solidFill>
                <a:highlight>
                  <a:srgbClr val="FFFFFF"/>
                </a:highlight>
              </a:rPr>
              <a:t>:pink_sticky: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 react to that post.</a:t>
            </a:r>
            <a:endParaRPr sz="15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500"/>
              <a:buFont typeface="Avenir"/>
              <a:buChar char="○"/>
            </a:pP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If your question is related to another one, reply to it in a </a:t>
            </a:r>
            <a:r>
              <a:rPr lang="en" sz="1500" b="1">
                <a:solidFill>
                  <a:srgbClr val="2C3E50"/>
                </a:solidFill>
                <a:highlight>
                  <a:srgbClr val="FFFFFF"/>
                </a:highlight>
              </a:rPr>
              <a:t>thread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 and add your question there.</a:t>
            </a:r>
            <a:endParaRPr sz="15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500"/>
              <a:buFont typeface="Arial"/>
              <a:buChar char="○"/>
            </a:pP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If your question has not yet been posted, make a new post in </a:t>
            </a:r>
            <a:r>
              <a:rPr lang="en" sz="1500">
                <a:solidFill>
                  <a:srgbClr val="C7254E"/>
                </a:solidFill>
                <a:highlight>
                  <a:srgbClr val="F9F2F4"/>
                </a:highlight>
              </a:rPr>
              <a:t>#questions_2020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.- </a:t>
            </a:r>
            <a:endParaRPr sz="15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500"/>
              <a:buFont typeface="Arial"/>
              <a:buChar char="○"/>
            </a:pP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You can always DM questions to the Triage TA, who will anonymously post them for you.</a:t>
            </a:r>
            <a:endParaRPr sz="15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500"/>
              <a:buFont typeface="Avenir"/>
              <a:buChar char="●"/>
            </a:pP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Every 10-15 minutes, there will be a pause for </a:t>
            </a:r>
            <a:r>
              <a:rPr lang="en" sz="1500" b="1">
                <a:solidFill>
                  <a:srgbClr val="2C3E50"/>
                </a:solidFill>
                <a:highlight>
                  <a:srgbClr val="FFFFFF"/>
                </a:highlight>
              </a:rPr>
              <a:t>Check Ins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 in the </a:t>
            </a:r>
            <a:r>
              <a:rPr lang="en" sz="1500" b="1">
                <a:solidFill>
                  <a:srgbClr val="C7254E"/>
                </a:solidFill>
                <a:highlight>
                  <a:srgbClr val="F9F2F4"/>
                </a:highlight>
              </a:rPr>
              <a:t>#bootcamp_2020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 channel.</a:t>
            </a:r>
            <a:endParaRPr sz="15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500"/>
              <a:buFont typeface="Arial"/>
              <a:buChar char="○"/>
            </a:pPr>
            <a:r>
              <a:rPr lang="en" sz="1500" b="1">
                <a:solidFill>
                  <a:srgbClr val="6AA84F"/>
                </a:solidFill>
                <a:highlight>
                  <a:srgbClr val="FFFFFF"/>
                </a:highlight>
              </a:rPr>
              <a:t>:green_sticky: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 react if you’re following along and are ready to move on.</a:t>
            </a:r>
            <a:endParaRPr sz="15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500"/>
              <a:buFont typeface="Arial"/>
              <a:buChar char="○"/>
            </a:pPr>
            <a:r>
              <a:rPr lang="en" sz="1500" b="1">
                <a:solidFill>
                  <a:srgbClr val="F1C232"/>
                </a:solidFill>
                <a:highlight>
                  <a:srgbClr val="FFFFFF"/>
                </a:highlight>
              </a:rPr>
              <a:t>:yellow_sticky: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 react if you’re catching up/not ready to move on, but do not need assistance. Change to a </a:t>
            </a:r>
            <a:r>
              <a:rPr lang="en" sz="1500">
                <a:solidFill>
                  <a:srgbClr val="6AA84F"/>
                </a:solidFill>
                <a:highlight>
                  <a:srgbClr val="FFFFFF"/>
                </a:highlight>
              </a:rPr>
              <a:t>:green_sticky: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 or </a:t>
            </a:r>
            <a:r>
              <a:rPr lang="en" sz="1500">
                <a:solidFill>
                  <a:srgbClr val="F1C232"/>
                </a:solidFill>
                <a:highlight>
                  <a:srgbClr val="FFFFFF"/>
                </a:highlight>
              </a:rPr>
              <a:t>:pink_sticky: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 as needed.</a:t>
            </a:r>
            <a:endParaRPr sz="15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500"/>
              <a:buFont typeface="Arial"/>
              <a:buChar char="○"/>
            </a:pPr>
            <a:r>
              <a:rPr lang="en" sz="1500" b="1">
                <a:solidFill>
                  <a:srgbClr val="FF00FF"/>
                </a:solidFill>
                <a:highlight>
                  <a:srgbClr val="FFFFFF"/>
                </a:highlight>
              </a:rPr>
              <a:t>:pink_sticky: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 react if you need assistance. The Triage TA will pair an instructor or TA with you and send you to a breakout room to be helped. Once you’re ready to move on, change your react to a </a:t>
            </a:r>
            <a:r>
              <a:rPr lang="en" sz="1500">
                <a:solidFill>
                  <a:srgbClr val="6AA84F"/>
                </a:solidFill>
                <a:highlight>
                  <a:srgbClr val="FFFFFF"/>
                </a:highlight>
              </a:rPr>
              <a:t>:green_sticky:</a:t>
            </a: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.</a:t>
            </a:r>
            <a:endParaRPr sz="1500">
              <a:solidFill>
                <a:srgbClr val="2C3E50"/>
              </a:solidFill>
              <a:highlight>
                <a:srgbClr val="FFFFFF"/>
              </a:highlight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500"/>
              <a:buFont typeface="Avenir"/>
              <a:buChar char="○"/>
            </a:pPr>
            <a:r>
              <a:rPr lang="en" sz="1500">
                <a:solidFill>
                  <a:srgbClr val="2C3E50"/>
                </a:solidFill>
                <a:highlight>
                  <a:srgbClr val="FFFFFF"/>
                </a:highlight>
              </a:rPr>
              <a:t>Once only ~2-4 students need assistance, the Triage TA will announce in Slack that we are moving on. If you’re currently being helped in a breakout room, you have the option to rejoin the main session and continue your discussion with the TA/instructor over Slack.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Jupyter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5475" y="455375"/>
            <a:ext cx="4324350" cy="53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/>
          <p:nvPr/>
        </p:nvSpPr>
        <p:spPr>
          <a:xfrm rot="10800000" flipH="1">
            <a:off x="7224985" y="360642"/>
            <a:ext cx="651000" cy="5658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19"/>
          <p:cNvPicPr preferRelativeResize="0"/>
          <p:nvPr/>
        </p:nvPicPr>
        <p:blipFill rotWithShape="1">
          <a:blip r:embed="rId4">
            <a:alphaModFix/>
          </a:blip>
          <a:srcRect l="24963" t="16228" r="26991" b="20279"/>
          <a:stretch/>
        </p:blipFill>
        <p:spPr>
          <a:xfrm>
            <a:off x="3057637" y="2532020"/>
            <a:ext cx="1097280" cy="96560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 txBox="1"/>
          <p:nvPr/>
        </p:nvSpPr>
        <p:spPr>
          <a:xfrm>
            <a:off x="4481663" y="2789975"/>
            <a:ext cx="22299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Avenir"/>
                <a:ea typeface="Avenir"/>
                <a:cs typeface="Avenir"/>
                <a:sym typeface="Avenir"/>
              </a:rPr>
              <a:t>Terminal.app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5">
            <a:alphaModFix/>
          </a:blip>
          <a:srcRect l="25223" t="18633" r="25425" b="72576"/>
          <a:stretch/>
        </p:blipFill>
        <p:spPr>
          <a:xfrm>
            <a:off x="2600525" y="1536050"/>
            <a:ext cx="3926498" cy="43709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/>
        </p:nvSpPr>
        <p:spPr>
          <a:xfrm>
            <a:off x="2834317" y="1459490"/>
            <a:ext cx="2229900" cy="5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FF"/>
                </a:solidFill>
                <a:latin typeface="Avenir"/>
                <a:ea typeface="Avenir"/>
                <a:cs typeface="Avenir"/>
                <a:sym typeface="Avenir"/>
              </a:rPr>
              <a:t>ter</a:t>
            </a:r>
            <a:endParaRPr sz="2400">
              <a:solidFill>
                <a:srgbClr val="FF00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775" y="247358"/>
            <a:ext cx="6094451" cy="453972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/>
          <p:nvPr/>
        </p:nvSpPr>
        <p:spPr>
          <a:xfrm>
            <a:off x="1631250" y="613325"/>
            <a:ext cx="5792700" cy="39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 default interactive shell is now zsh.</a:t>
            </a:r>
            <a:endParaRPr sz="15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 update your account to use zsh, please run `chsh -s /bin/zsh`.</a:t>
            </a:r>
            <a:endParaRPr sz="15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For more details, please visit https://support.apple.com/kb/HT208050.</a:t>
            </a:r>
            <a:endParaRPr sz="15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(base) </a:t>
            </a:r>
            <a:r>
              <a:rPr lang="en" sz="1500">
                <a:solidFill>
                  <a:srgbClr val="00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[~]</a:t>
            </a:r>
            <a:r>
              <a:rPr lang="en" sz="1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endParaRPr sz="15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48" name="Google Shape;148;p20"/>
          <p:cNvSpPr/>
          <p:nvPr/>
        </p:nvSpPr>
        <p:spPr>
          <a:xfrm rot="10800000" flipH="1">
            <a:off x="2176405" y="1329772"/>
            <a:ext cx="344700" cy="359100"/>
          </a:xfrm>
          <a:prstGeom prst="roundRect">
            <a:avLst>
              <a:gd name="adj" fmla="val 16667"/>
            </a:avLst>
          </a:prstGeom>
          <a:noFill/>
          <a:ln w="76200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body" idx="1"/>
          </p:nvPr>
        </p:nvSpPr>
        <p:spPr>
          <a:xfrm>
            <a:off x="311700" y="5277350"/>
            <a:ext cx="8520600" cy="437100"/>
          </a:xfrm>
          <a:prstGeom prst="rect">
            <a:avLst/>
          </a:prstGeom>
        </p:spPr>
        <p:txBody>
          <a:bodyPr spcFirstLastPara="1" wrap="square" lIns="94825" tIns="94825" rIns="94825" bIns="94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" name="Google Shape;1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775" y="247358"/>
            <a:ext cx="6094451" cy="453972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/>
          <p:nvPr/>
        </p:nvSpPr>
        <p:spPr>
          <a:xfrm>
            <a:off x="1631250" y="613325"/>
            <a:ext cx="5792700" cy="39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 default interactive shell is now zsh.</a:t>
            </a:r>
            <a:endParaRPr sz="15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 update your account to use zsh, please run `chsh -s /bin/zsh`.</a:t>
            </a:r>
            <a:endParaRPr sz="15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For more details, please visit https://support.apple.com/kb/HT208050.</a:t>
            </a:r>
            <a:endParaRPr sz="15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(base) </a:t>
            </a:r>
            <a:r>
              <a:rPr lang="en" sz="1500">
                <a:solidFill>
                  <a:srgbClr val="00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[~]</a:t>
            </a:r>
            <a:r>
              <a:rPr lang="en" sz="1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" sz="1500">
                <a:solidFill>
                  <a:srgbClr val="FF0000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jupyter notebook</a:t>
            </a:r>
            <a:endParaRPr sz="15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hromebookD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1835</Words>
  <Application>Microsoft Macintosh PowerPoint</Application>
  <PresentationFormat>On-screen Show (16:10)</PresentationFormat>
  <Paragraphs>185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Avenir</vt:lpstr>
      <vt:lpstr>Roboto Condensed</vt:lpstr>
      <vt:lpstr>Arial</vt:lpstr>
      <vt:lpstr>Courier New</vt:lpstr>
      <vt:lpstr>ChromebookDS</vt:lpstr>
      <vt:lpstr>Prepare Jupyter and Git</vt:lpstr>
      <vt:lpstr>Learning Objectives</vt:lpstr>
      <vt:lpstr>Live-Coding Session: Expectations and Guidelines</vt:lpstr>
      <vt:lpstr>PowerPoint Presentation</vt:lpstr>
      <vt:lpstr>Asking Questions in Live-Coding Sessions</vt:lpstr>
      <vt:lpstr>Start Jupyter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Open Jupyter Terminal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git clone qbb2020</vt:lpstr>
      <vt:lpstr>PowerPoint Presentation</vt:lpstr>
      <vt:lpstr>PowerPoint Presentation</vt:lpstr>
      <vt:lpstr>git clone qbb2020-answers</vt:lpstr>
      <vt:lpstr>PowerPoint Presentation</vt:lpstr>
      <vt:lpstr>PowerPoint Presentation</vt:lpstr>
      <vt:lpstr>Create Notebook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Contributions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Prepare Jupyter and Git</dc:title>
  <cp:lastModifiedBy>Kate Weaver</cp:lastModifiedBy>
  <cp:revision>1</cp:revision>
  <dcterms:modified xsi:type="dcterms:W3CDTF">2020-08-29T20:01:25Z</dcterms:modified>
</cp:coreProperties>
</file>